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  <p:embeddedFont>
      <p:font typeface="Lato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22" Type="http://schemas.openxmlformats.org/officeDocument/2006/relationships/font" Target="fonts/Montserrat-boldItalic.fntdata"/><Relationship Id="rId21" Type="http://schemas.openxmlformats.org/officeDocument/2006/relationships/font" Target="fonts/Montserrat-italic.fntdata"/><Relationship Id="rId24" Type="http://schemas.openxmlformats.org/officeDocument/2006/relationships/font" Target="fonts/Lato-bold.fntdata"/><Relationship Id="rId23" Type="http://schemas.openxmlformats.org/officeDocument/2006/relationships/font" Target="fonts/La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Italic.fntdata"/><Relationship Id="rId25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ntserrat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7375f93455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7375f93455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4686ca05f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84686ca05f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7375f93455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7375f93455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375f93455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375f93455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375f93455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375f93455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375f93455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375f93455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375f93455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375f93455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84686ca05f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84686ca05f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375f93455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375f93455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375f93455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375f93455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375f93455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375f93455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fcdcd1fdd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fcdcd1fdd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rive.google.com/file/d/1fuQU37TtIPOy-_3PEp9MEG8YnXyAjjpM/view" TargetMode="External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kenney.nl" TargetMode="External"/><Relationship Id="rId4" Type="http://schemas.openxmlformats.org/officeDocument/2006/relationships/hyperlink" Target="http://www.kenney.nl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1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Multiplayer Space Simulator</a:t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MIke Boyer &amp; Shibo Ji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COSC 729 - Spring 2020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Turret Operator</a:t>
            </a:r>
            <a:endParaRPr sz="1600"/>
          </a:p>
        </p:txBody>
      </p:sp>
      <p:sp>
        <p:nvSpPr>
          <p:cNvPr id="250" name="Google Shape;250;p22"/>
          <p:cNvSpPr txBox="1"/>
          <p:nvPr>
            <p:ph idx="1" type="body"/>
          </p:nvPr>
        </p:nvSpPr>
        <p:spPr>
          <a:xfrm>
            <a:off x="1297500" y="1259925"/>
            <a:ext cx="3531300" cy="136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Panic Mode - 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/>
              <a:t>Commences on destruction of the operator’s respective turret.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/>
              <a:t>Result: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51" name="Google Shape;251;p22"/>
          <p:cNvSpPr/>
          <p:nvPr/>
        </p:nvSpPr>
        <p:spPr>
          <a:xfrm>
            <a:off x="7045425" y="494513"/>
            <a:ext cx="1294800" cy="407775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Panic Mode Begin</a:t>
            </a:r>
            <a:endParaRPr sz="1100"/>
          </a:p>
        </p:txBody>
      </p:sp>
      <p:sp>
        <p:nvSpPr>
          <p:cNvPr id="252" name="Google Shape;252;p22"/>
          <p:cNvSpPr/>
          <p:nvPr/>
        </p:nvSpPr>
        <p:spPr>
          <a:xfrm>
            <a:off x="7045425" y="1355113"/>
            <a:ext cx="1294800" cy="407775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Select New Waypoint</a:t>
            </a:r>
            <a:endParaRPr sz="1100"/>
          </a:p>
        </p:txBody>
      </p:sp>
      <p:sp>
        <p:nvSpPr>
          <p:cNvPr id="253" name="Google Shape;253;p22"/>
          <p:cNvSpPr/>
          <p:nvPr/>
        </p:nvSpPr>
        <p:spPr>
          <a:xfrm>
            <a:off x="6959575" y="3313550"/>
            <a:ext cx="1480800" cy="1030125"/>
          </a:xfrm>
          <a:prstGeom prst="flowChartDecis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Agent w/in specified distance to waypoint?</a:t>
            </a:r>
            <a:endParaRPr sz="500"/>
          </a:p>
        </p:txBody>
      </p:sp>
      <p:cxnSp>
        <p:nvCxnSpPr>
          <p:cNvPr id="254" name="Google Shape;254;p22"/>
          <p:cNvCxnSpPr>
            <a:stCxn id="251" idx="2"/>
            <a:endCxn id="252" idx="0"/>
          </p:cNvCxnSpPr>
          <p:nvPr/>
        </p:nvCxnSpPr>
        <p:spPr>
          <a:xfrm>
            <a:off x="7692825" y="902288"/>
            <a:ext cx="0" cy="45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5" name="Google Shape;255;p22"/>
          <p:cNvSpPr/>
          <p:nvPr/>
        </p:nvSpPr>
        <p:spPr>
          <a:xfrm>
            <a:off x="7052575" y="2551913"/>
            <a:ext cx="1294800" cy="407775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Move to Waypoint</a:t>
            </a:r>
            <a:endParaRPr sz="1100"/>
          </a:p>
        </p:txBody>
      </p:sp>
      <p:cxnSp>
        <p:nvCxnSpPr>
          <p:cNvPr id="256" name="Google Shape;256;p22"/>
          <p:cNvCxnSpPr>
            <a:stCxn id="252" idx="1"/>
            <a:endCxn id="257" idx="3"/>
          </p:cNvCxnSpPr>
          <p:nvPr/>
        </p:nvCxnSpPr>
        <p:spPr>
          <a:xfrm rot="10800000">
            <a:off x="6403725" y="1559000"/>
            <a:ext cx="641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8" name="Google Shape;258;p22"/>
          <p:cNvCxnSpPr>
            <a:stCxn id="255" idx="2"/>
            <a:endCxn id="253" idx="0"/>
          </p:cNvCxnSpPr>
          <p:nvPr/>
        </p:nvCxnSpPr>
        <p:spPr>
          <a:xfrm>
            <a:off x="7699975" y="2959688"/>
            <a:ext cx="0" cy="35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9" name="Google Shape;259;p22"/>
          <p:cNvCxnSpPr>
            <a:stCxn id="253" idx="2"/>
            <a:endCxn id="255" idx="1"/>
          </p:cNvCxnSpPr>
          <p:nvPr/>
        </p:nvCxnSpPr>
        <p:spPr>
          <a:xfrm flipH="1" rot="5400000">
            <a:off x="6582325" y="3226025"/>
            <a:ext cx="1587900" cy="647400"/>
          </a:xfrm>
          <a:prstGeom prst="bentConnector4">
            <a:avLst>
              <a:gd fmla="val -14996" name="adj1"/>
              <a:gd fmla="val 151147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0" name="Google Shape;260;p22"/>
          <p:cNvCxnSpPr>
            <a:stCxn id="253" idx="3"/>
            <a:endCxn id="252" idx="3"/>
          </p:cNvCxnSpPr>
          <p:nvPr/>
        </p:nvCxnSpPr>
        <p:spPr>
          <a:xfrm rot="10800000">
            <a:off x="8340175" y="1559113"/>
            <a:ext cx="100200" cy="2269500"/>
          </a:xfrm>
          <a:prstGeom prst="bentConnector3">
            <a:avLst>
              <a:gd fmla="val -25604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1" name="Google Shape;261;p22"/>
          <p:cNvSpPr txBox="1"/>
          <p:nvPr/>
        </p:nvSpPr>
        <p:spPr>
          <a:xfrm>
            <a:off x="6916675" y="4581800"/>
            <a:ext cx="40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2" name="Google Shape;262;p22"/>
          <p:cNvSpPr txBox="1"/>
          <p:nvPr/>
        </p:nvSpPr>
        <p:spPr>
          <a:xfrm>
            <a:off x="8678500" y="3491788"/>
            <a:ext cx="40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Yes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7" name="Google Shape;257;p22"/>
          <p:cNvSpPr/>
          <p:nvPr/>
        </p:nvSpPr>
        <p:spPr>
          <a:xfrm>
            <a:off x="5108925" y="1355113"/>
            <a:ext cx="1294800" cy="407775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Pick position w/in unit sphere</a:t>
            </a:r>
            <a:endParaRPr sz="1100"/>
          </a:p>
        </p:txBody>
      </p:sp>
      <p:sp>
        <p:nvSpPr>
          <p:cNvPr id="263" name="Google Shape;263;p22"/>
          <p:cNvSpPr/>
          <p:nvPr/>
        </p:nvSpPr>
        <p:spPr>
          <a:xfrm>
            <a:off x="5108925" y="1934575"/>
            <a:ext cx="1294800" cy="690825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Select NavMesh Coordinates closest to position as new Waypoint</a:t>
            </a:r>
            <a:endParaRPr sz="1100"/>
          </a:p>
        </p:txBody>
      </p:sp>
      <p:cxnSp>
        <p:nvCxnSpPr>
          <p:cNvPr id="264" name="Google Shape;264;p22"/>
          <p:cNvCxnSpPr>
            <a:stCxn id="257" idx="2"/>
            <a:endCxn id="263" idx="0"/>
          </p:cNvCxnSpPr>
          <p:nvPr/>
        </p:nvCxnSpPr>
        <p:spPr>
          <a:xfrm>
            <a:off x="5756325" y="1762888"/>
            <a:ext cx="0" cy="17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5" name="Google Shape;265;p22"/>
          <p:cNvCxnSpPr>
            <a:stCxn id="263" idx="2"/>
            <a:endCxn id="255" idx="0"/>
          </p:cNvCxnSpPr>
          <p:nvPr/>
        </p:nvCxnSpPr>
        <p:spPr>
          <a:xfrm rot="-5400000">
            <a:off x="6691425" y="1616800"/>
            <a:ext cx="73500" cy="1943700"/>
          </a:xfrm>
          <a:prstGeom prst="bentConnector5">
            <a:avLst>
              <a:gd fmla="val -323980" name="adj1"/>
              <a:gd fmla="val 43552" name="adj2"/>
              <a:gd fmla="val 423962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6" name="Google Shape;266;p22"/>
          <p:cNvSpPr txBox="1"/>
          <p:nvPr/>
        </p:nvSpPr>
        <p:spPr>
          <a:xfrm>
            <a:off x="5108925" y="498850"/>
            <a:ext cx="14367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Turret Operator Panic Mode</a:t>
            </a:r>
            <a:endParaRPr/>
          </a:p>
        </p:txBody>
      </p:sp>
      <p:sp>
        <p:nvSpPr>
          <p:cNvPr id="267" name="Google Shape;267;p22"/>
          <p:cNvSpPr/>
          <p:nvPr/>
        </p:nvSpPr>
        <p:spPr>
          <a:xfrm>
            <a:off x="4957500" y="207450"/>
            <a:ext cx="4121400" cy="4771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8" name="Google Shape;26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00" y="2571759"/>
            <a:ext cx="3531299" cy="204281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 / Loss</a:t>
            </a:r>
            <a:endParaRPr/>
          </a:p>
        </p:txBody>
      </p:sp>
      <p:sp>
        <p:nvSpPr>
          <p:cNvPr id="274" name="Google Shape;274;p23"/>
          <p:cNvSpPr txBox="1"/>
          <p:nvPr>
            <p:ph idx="1" type="body"/>
          </p:nvPr>
        </p:nvSpPr>
        <p:spPr>
          <a:xfrm>
            <a:off x="1297500" y="1567550"/>
            <a:ext cx="35307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 playtime is reported below health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Upon win/loss, clock is stopped showing time to complete mission</a:t>
            </a:r>
            <a:endParaRPr/>
          </a:p>
        </p:txBody>
      </p:sp>
      <p:pic>
        <p:nvPicPr>
          <p:cNvPr id="275" name="Google Shape;275;p23"/>
          <p:cNvPicPr preferRelativeResize="0"/>
          <p:nvPr/>
        </p:nvPicPr>
        <p:blipFill rotWithShape="1">
          <a:blip r:embed="rId3">
            <a:alphaModFix/>
          </a:blip>
          <a:srcRect b="0" l="35714" r="24224" t="14944"/>
          <a:stretch/>
        </p:blipFill>
        <p:spPr>
          <a:xfrm>
            <a:off x="5146524" y="384250"/>
            <a:ext cx="3663274" cy="437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4" title="FinalDemonstration_COSC729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7450" y="127125"/>
            <a:ext cx="6519000" cy="488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4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5"/>
          <p:cNvSpPr txBox="1"/>
          <p:nvPr>
            <p:ph type="title"/>
          </p:nvPr>
        </p:nvSpPr>
        <p:spPr>
          <a:xfrm>
            <a:off x="1297500" y="393750"/>
            <a:ext cx="74982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Requirements</a:t>
            </a:r>
            <a:endParaRPr sz="1800"/>
          </a:p>
        </p:txBody>
      </p:sp>
      <p:sp>
        <p:nvSpPr>
          <p:cNvPr id="287" name="Google Shape;287;p2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Minimum: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Windows 10 - Tested with minimum system requirements and nVidia GTX 1060M processor chipset or better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Linux - Tested on Ubuntu/PopOS on 2.0 GHZ AMD A10 APU (Gen1)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Recommended:</a:t>
            </a:r>
            <a:br>
              <a:rPr lang="en"/>
            </a:br>
            <a:r>
              <a:rPr lang="en"/>
              <a:t>Windows 10 - Minimum System Requirements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Linux - Ubuntu-Based distribution with an nVidia GTX 960 or better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41" name="Google Shape;141;p1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Original Project Description (Goals/Features)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Implementation 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Vision &amp; Sound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Lighting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Sensors/Inputs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RPCs and SyncVars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Demo Recording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</a:t>
            </a:r>
            <a:endParaRPr/>
          </a:p>
        </p:txBody>
      </p:sp>
      <p:sp>
        <p:nvSpPr>
          <p:cNvPr id="147" name="Google Shape;147;p15"/>
          <p:cNvSpPr txBox="1"/>
          <p:nvPr>
            <p:ph idx="1" type="body"/>
          </p:nvPr>
        </p:nvSpPr>
        <p:spPr>
          <a:xfrm>
            <a:off x="1297500" y="1567550"/>
            <a:ext cx="3580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Space Simulator:</a:t>
            </a:r>
            <a:endParaRPr sz="1000"/>
          </a:p>
          <a:p>
            <a:pPr indent="-292100" lvl="0" marL="457200" rtl="0" algn="l">
              <a:spcBef>
                <a:spcPts val="1600"/>
              </a:spcBef>
              <a:spcAft>
                <a:spcPts val="0"/>
              </a:spcAft>
              <a:buSzPts val="1000"/>
              <a:buChar char="-"/>
            </a:pPr>
            <a:r>
              <a:rPr lang="en" sz="1000"/>
              <a:t>3D Cooperative Multiplayer Space Battle (Unity 3D w/Forge Networking Remastered Framework)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-"/>
            </a:pPr>
            <a:r>
              <a:rPr lang="en" sz="1000"/>
              <a:t>Cross Platform (Tested on Linux and Windows 10)</a:t>
            </a:r>
            <a:endParaRPr sz="1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000"/>
              <a:t>Goals:</a:t>
            </a:r>
            <a:endParaRPr sz="1000"/>
          </a:p>
          <a:p>
            <a:pPr indent="-292100" lvl="0" marL="457200" rtl="0" algn="l">
              <a:spcBef>
                <a:spcPts val="1600"/>
              </a:spcBef>
              <a:spcAft>
                <a:spcPts val="0"/>
              </a:spcAft>
              <a:buSzPts val="1000"/>
              <a:buChar char="-"/>
            </a:pPr>
            <a:r>
              <a:rPr lang="en" sz="1000"/>
              <a:t>Upon starting a mission, players find themselves situated between two bases with allied ships (red &amp; white) and enemy ships (green &amp; blue) heading to them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-"/>
            </a:pPr>
            <a:r>
              <a:rPr lang="en" sz="1000"/>
              <a:t>The players must defend their allied ships and turrets (violet) while successfully defeating the enemy ships and their turrets (red)</a:t>
            </a:r>
            <a:endParaRPr sz="1000"/>
          </a:p>
        </p:txBody>
      </p:sp>
      <p:pic>
        <p:nvPicPr>
          <p:cNvPr id="148" name="Google Shape;14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2550" y="1268646"/>
            <a:ext cx="3580500" cy="260621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Environment</a:t>
            </a:r>
            <a:endParaRPr sz="1800"/>
          </a:p>
        </p:txBody>
      </p:sp>
      <p:sp>
        <p:nvSpPr>
          <p:cNvPr id="154" name="Google Shape;154;p16"/>
          <p:cNvSpPr txBox="1"/>
          <p:nvPr>
            <p:ph idx="1" type="body"/>
          </p:nvPr>
        </p:nvSpPr>
        <p:spPr>
          <a:xfrm>
            <a:off x="1297500" y="12627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Scenario: Space with a hand-drawn backdrop using Affinity Photo Editor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3D planets from the Unity Asset Store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Space Bases built using Blender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Turrets, ships, and other models were free assets from </a:t>
            </a:r>
            <a:r>
              <a:rPr lang="en" u="sng">
                <a:solidFill>
                  <a:schemeClr val="hlink"/>
                </a:solidFill>
                <a:hlinkClick r:id="rId3"/>
              </a:rPr>
              <a:t>www.kenney.nl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Sounds used to enhance experience include laser blasts and explosions from </a:t>
            </a:r>
            <a:r>
              <a:rPr lang="en" u="sng">
                <a:solidFill>
                  <a:schemeClr val="hlink"/>
                </a:solidFill>
                <a:hlinkClick r:id="rId4"/>
              </a:rPr>
              <a:t>www.kenney.nl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16"/>
          <p:cNvPicPr preferRelativeResize="0"/>
          <p:nvPr/>
        </p:nvPicPr>
        <p:blipFill rotWithShape="1">
          <a:blip r:embed="rId5">
            <a:alphaModFix/>
          </a:blip>
          <a:srcRect b="16389" l="34670" r="29101" t="44345"/>
          <a:stretch/>
        </p:blipFill>
        <p:spPr>
          <a:xfrm>
            <a:off x="1247913" y="3477600"/>
            <a:ext cx="2122195" cy="1293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6" name="Google Shape;156;p16"/>
          <p:cNvPicPr preferRelativeResize="0"/>
          <p:nvPr/>
        </p:nvPicPr>
        <p:blipFill rotWithShape="1">
          <a:blip r:embed="rId6">
            <a:alphaModFix/>
          </a:blip>
          <a:srcRect b="22597" l="31723" r="26644" t="26553"/>
          <a:stretch/>
        </p:blipFill>
        <p:spPr>
          <a:xfrm>
            <a:off x="3923606" y="3477600"/>
            <a:ext cx="1883208" cy="1293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7" name="Google Shape;157;p16"/>
          <p:cNvPicPr preferRelativeResize="0"/>
          <p:nvPr/>
        </p:nvPicPr>
        <p:blipFill rotWithShape="1">
          <a:blip r:embed="rId7">
            <a:alphaModFix/>
          </a:blip>
          <a:srcRect b="13134" l="22986" r="30614" t="34181"/>
          <a:stretch/>
        </p:blipFill>
        <p:spPr>
          <a:xfrm>
            <a:off x="6360313" y="3477600"/>
            <a:ext cx="2025686" cy="1293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8" name="Google Shape;158;p16"/>
          <p:cNvSpPr txBox="1"/>
          <p:nvPr/>
        </p:nvSpPr>
        <p:spPr>
          <a:xfrm>
            <a:off x="1247950" y="4722150"/>
            <a:ext cx="21222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Space base with animated turrets and turret operators</a:t>
            </a:r>
            <a:endParaRPr sz="7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9" name="Google Shape;159;p16"/>
          <p:cNvSpPr txBox="1"/>
          <p:nvPr/>
        </p:nvSpPr>
        <p:spPr>
          <a:xfrm>
            <a:off x="3804138" y="4722150"/>
            <a:ext cx="21222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Planets and orbiting moons</a:t>
            </a:r>
            <a:endParaRPr sz="7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" name="Google Shape;160;p16"/>
          <p:cNvSpPr txBox="1"/>
          <p:nvPr/>
        </p:nvSpPr>
        <p:spPr>
          <a:xfrm>
            <a:off x="6312050" y="4722150"/>
            <a:ext cx="21222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space battle in an asteroid field</a:t>
            </a:r>
            <a:endParaRPr sz="7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Lighting</a:t>
            </a:r>
            <a:endParaRPr sz="1800"/>
          </a:p>
        </p:txBody>
      </p:sp>
      <p:sp>
        <p:nvSpPr>
          <p:cNvPr id="166" name="Google Shape;166;p17"/>
          <p:cNvSpPr txBox="1"/>
          <p:nvPr>
            <p:ph idx="1" type="body"/>
          </p:nvPr>
        </p:nvSpPr>
        <p:spPr>
          <a:xfrm>
            <a:off x="1297500" y="12627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Directional Light to illuminate the scene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Point lights on the bases, and in the ship’s exhaust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Point lights on the lasers, colored to match the material of each laser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Green for players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Red for enemies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Blue for allies</a:t>
            </a:r>
            <a:endParaRPr/>
          </a:p>
        </p:txBody>
      </p:sp>
      <p:pic>
        <p:nvPicPr>
          <p:cNvPr id="167" name="Google Shape;167;p17"/>
          <p:cNvPicPr preferRelativeResize="0"/>
          <p:nvPr/>
        </p:nvPicPr>
        <p:blipFill rotWithShape="1">
          <a:blip r:embed="rId3">
            <a:alphaModFix/>
          </a:blip>
          <a:srcRect b="16389" l="34670" r="29101" t="44345"/>
          <a:stretch/>
        </p:blipFill>
        <p:spPr>
          <a:xfrm>
            <a:off x="1247913" y="3477600"/>
            <a:ext cx="2122195" cy="1293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8" name="Google Shape;168;p17"/>
          <p:cNvPicPr preferRelativeResize="0"/>
          <p:nvPr/>
        </p:nvPicPr>
        <p:blipFill rotWithShape="1">
          <a:blip r:embed="rId4">
            <a:alphaModFix/>
          </a:blip>
          <a:srcRect b="22597" l="31723" r="26644" t="26553"/>
          <a:stretch/>
        </p:blipFill>
        <p:spPr>
          <a:xfrm>
            <a:off x="3923606" y="3477600"/>
            <a:ext cx="1883208" cy="1293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9" name="Google Shape;169;p17"/>
          <p:cNvSpPr txBox="1"/>
          <p:nvPr/>
        </p:nvSpPr>
        <p:spPr>
          <a:xfrm>
            <a:off x="1247950" y="4722150"/>
            <a:ext cx="21222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Space base with animated turrets, lit with a combination of point and directional lighting</a:t>
            </a:r>
            <a:endParaRPr sz="7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" name="Google Shape;170;p17"/>
          <p:cNvSpPr txBox="1"/>
          <p:nvPr/>
        </p:nvSpPr>
        <p:spPr>
          <a:xfrm>
            <a:off x="3804138" y="4722150"/>
            <a:ext cx="21222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Planets and orbiting moons</a:t>
            </a:r>
            <a:endParaRPr sz="7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Illuminated by Directional Light</a:t>
            </a:r>
            <a:endParaRPr sz="7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1" name="Google Shape;171;p17"/>
          <p:cNvSpPr txBox="1"/>
          <p:nvPr/>
        </p:nvSpPr>
        <p:spPr>
          <a:xfrm>
            <a:off x="6312050" y="4722150"/>
            <a:ext cx="21222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Point lights from lasers emitting a glow</a:t>
            </a:r>
            <a:endParaRPr sz="7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2" name="Google Shape;172;p17"/>
          <p:cNvPicPr preferRelativeResize="0"/>
          <p:nvPr/>
        </p:nvPicPr>
        <p:blipFill rotWithShape="1">
          <a:blip r:embed="rId5">
            <a:alphaModFix/>
          </a:blip>
          <a:srcRect b="0" l="0" r="15796" t="0"/>
          <a:stretch/>
        </p:blipFill>
        <p:spPr>
          <a:xfrm>
            <a:off x="6431537" y="3477600"/>
            <a:ext cx="1883224" cy="1293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"/>
          <p:cNvSpPr txBox="1"/>
          <p:nvPr>
            <p:ph type="title"/>
          </p:nvPr>
        </p:nvSpPr>
        <p:spPr>
          <a:xfrm>
            <a:off x="1297500" y="393750"/>
            <a:ext cx="74982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Inputs</a:t>
            </a:r>
            <a:endParaRPr sz="1800"/>
          </a:p>
        </p:txBody>
      </p:sp>
      <p:sp>
        <p:nvSpPr>
          <p:cNvPr id="178" name="Google Shape;178;p18"/>
          <p:cNvSpPr txBox="1"/>
          <p:nvPr>
            <p:ph idx="1" type="body"/>
          </p:nvPr>
        </p:nvSpPr>
        <p:spPr>
          <a:xfrm>
            <a:off x="1297500" y="13078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Inputs: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Steering - Up/Down/Left/Right (Red) either W/A/S/D or arrow keys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Speed - Z/C (Green)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Shooting - Space (Blue)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18"/>
          <p:cNvPicPr preferRelativeResize="0"/>
          <p:nvPr/>
        </p:nvPicPr>
        <p:blipFill rotWithShape="1">
          <a:blip r:embed="rId3">
            <a:alphaModFix/>
          </a:blip>
          <a:srcRect b="22697" l="4147" r="22187" t="21423"/>
          <a:stretch/>
        </p:blipFill>
        <p:spPr>
          <a:xfrm>
            <a:off x="3172025" y="2571750"/>
            <a:ext cx="5750125" cy="210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8"/>
          <p:cNvSpPr/>
          <p:nvPr/>
        </p:nvSpPr>
        <p:spPr>
          <a:xfrm>
            <a:off x="3761275" y="3307775"/>
            <a:ext cx="998350" cy="707700"/>
          </a:xfrm>
          <a:custGeom>
            <a:rect b="b" l="l" r="r" t="t"/>
            <a:pathLst>
              <a:path extrusionOk="0" h="28308" w="39934">
                <a:moveTo>
                  <a:pt x="10110" y="1011"/>
                </a:moveTo>
                <a:lnTo>
                  <a:pt x="10615" y="14660"/>
                </a:lnTo>
                <a:lnTo>
                  <a:pt x="0" y="15165"/>
                </a:lnTo>
                <a:lnTo>
                  <a:pt x="505" y="28308"/>
                </a:lnTo>
                <a:lnTo>
                  <a:pt x="39934" y="27803"/>
                </a:lnTo>
                <a:lnTo>
                  <a:pt x="39934" y="13649"/>
                </a:lnTo>
                <a:lnTo>
                  <a:pt x="22242" y="13649"/>
                </a:lnTo>
                <a:lnTo>
                  <a:pt x="22242" y="0"/>
                </a:lnTo>
                <a:close/>
              </a:path>
            </a:pathLst>
          </a:custGeom>
          <a:solidFill>
            <a:srgbClr val="FF0000">
              <a:alpha val="201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1" name="Google Shape;181;p18"/>
          <p:cNvSpPr/>
          <p:nvPr/>
        </p:nvSpPr>
        <p:spPr>
          <a:xfrm>
            <a:off x="7923800" y="3968200"/>
            <a:ext cx="998350" cy="707700"/>
          </a:xfrm>
          <a:custGeom>
            <a:rect b="b" l="l" r="r" t="t"/>
            <a:pathLst>
              <a:path extrusionOk="0" h="28308" w="39934">
                <a:moveTo>
                  <a:pt x="10110" y="1011"/>
                </a:moveTo>
                <a:lnTo>
                  <a:pt x="10615" y="14660"/>
                </a:lnTo>
                <a:lnTo>
                  <a:pt x="0" y="15165"/>
                </a:lnTo>
                <a:lnTo>
                  <a:pt x="505" y="28308"/>
                </a:lnTo>
                <a:lnTo>
                  <a:pt x="39934" y="27803"/>
                </a:lnTo>
                <a:lnTo>
                  <a:pt x="39934" y="13649"/>
                </a:lnTo>
                <a:lnTo>
                  <a:pt x="22242" y="13649"/>
                </a:lnTo>
                <a:lnTo>
                  <a:pt x="22242" y="0"/>
                </a:lnTo>
                <a:close/>
              </a:path>
            </a:pathLst>
          </a:custGeom>
          <a:solidFill>
            <a:srgbClr val="FF0000">
              <a:alpha val="201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2" name="Google Shape;182;p18"/>
          <p:cNvSpPr/>
          <p:nvPr/>
        </p:nvSpPr>
        <p:spPr>
          <a:xfrm>
            <a:off x="3930300" y="3968200"/>
            <a:ext cx="328500" cy="290700"/>
          </a:xfrm>
          <a:prstGeom prst="rect">
            <a:avLst/>
          </a:prstGeom>
          <a:solidFill>
            <a:srgbClr val="82C7A5">
              <a:alpha val="372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8"/>
          <p:cNvSpPr/>
          <p:nvPr/>
        </p:nvSpPr>
        <p:spPr>
          <a:xfrm>
            <a:off x="4572000" y="3968200"/>
            <a:ext cx="328500" cy="290700"/>
          </a:xfrm>
          <a:prstGeom prst="rect">
            <a:avLst/>
          </a:prstGeom>
          <a:solidFill>
            <a:srgbClr val="82C7A5">
              <a:alpha val="372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8"/>
          <p:cNvSpPr/>
          <p:nvPr/>
        </p:nvSpPr>
        <p:spPr>
          <a:xfrm>
            <a:off x="4423225" y="4310150"/>
            <a:ext cx="2097900" cy="290700"/>
          </a:xfrm>
          <a:prstGeom prst="rect">
            <a:avLst/>
          </a:prstGeom>
          <a:solidFill>
            <a:srgbClr val="8295C7">
              <a:alpha val="372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9"/>
          <p:cNvSpPr txBox="1"/>
          <p:nvPr>
            <p:ph type="title"/>
          </p:nvPr>
        </p:nvSpPr>
        <p:spPr>
          <a:xfrm>
            <a:off x="1297500" y="393750"/>
            <a:ext cx="74982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Sensors</a:t>
            </a:r>
            <a:endParaRPr sz="1800"/>
          </a:p>
        </p:txBody>
      </p:sp>
      <p:sp>
        <p:nvSpPr>
          <p:cNvPr id="190" name="Google Shape;190;p19"/>
          <p:cNvSpPr txBox="1"/>
          <p:nvPr>
            <p:ph idx="1" type="body"/>
          </p:nvPr>
        </p:nvSpPr>
        <p:spPr>
          <a:xfrm>
            <a:off x="1297500" y="12627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Sensors: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NPC Ships - Spherical Trigger-collider &amp; Collision Avoidance via Raycast Interactions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NPC Turrets - Box Trigger-collider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Physical Objects (ships/bases/planetoids) - Rigidbody Colliders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208" y="2905825"/>
            <a:ext cx="2489626" cy="17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5274" y="2905825"/>
            <a:ext cx="2733945" cy="17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4682" y="2905825"/>
            <a:ext cx="2619017" cy="178757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9"/>
          <p:cNvSpPr txBox="1"/>
          <p:nvPr/>
        </p:nvSpPr>
        <p:spPr>
          <a:xfrm>
            <a:off x="1029663" y="4613500"/>
            <a:ext cx="19107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Ship Proximity Sensor</a:t>
            </a:r>
            <a:endParaRPr sz="9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" name="Google Shape;195;p19"/>
          <p:cNvSpPr txBox="1"/>
          <p:nvPr/>
        </p:nvSpPr>
        <p:spPr>
          <a:xfrm>
            <a:off x="3861588" y="4613500"/>
            <a:ext cx="19107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Turret </a:t>
            </a:r>
            <a:r>
              <a:rPr lang="en" sz="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Proximity Sensor</a:t>
            </a:r>
            <a:endParaRPr sz="9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6" name="Google Shape;196;p19"/>
          <p:cNvSpPr txBox="1"/>
          <p:nvPr/>
        </p:nvSpPr>
        <p:spPr>
          <a:xfrm>
            <a:off x="6628825" y="4613500"/>
            <a:ext cx="19107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Planet Collider</a:t>
            </a:r>
            <a:endParaRPr sz="9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 txBox="1"/>
          <p:nvPr>
            <p:ph type="title"/>
          </p:nvPr>
        </p:nvSpPr>
        <p:spPr>
          <a:xfrm>
            <a:off x="1297500" y="393750"/>
            <a:ext cx="74982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Remote Procedure Calls (RPCs) / Synced Variables (SyncVars)</a:t>
            </a:r>
            <a:endParaRPr sz="1800"/>
          </a:p>
        </p:txBody>
      </p:sp>
      <p:sp>
        <p:nvSpPr>
          <p:cNvPr id="202" name="Google Shape;202;p20"/>
          <p:cNvSpPr txBox="1"/>
          <p:nvPr>
            <p:ph idx="1" type="body"/>
          </p:nvPr>
        </p:nvSpPr>
        <p:spPr>
          <a:xfrm>
            <a:off x="185400" y="1554925"/>
            <a:ext cx="33744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Remote Procedure Calls: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What they do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How they are used with a screenshot of SetHealth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SyncVars: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Allied/Enemy Position &amp; Rotation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Interpolation on ship position implemented to smooth movement</a:t>
            </a:r>
            <a:endParaRPr/>
          </a:p>
        </p:txBody>
      </p:sp>
      <p:pic>
        <p:nvPicPr>
          <p:cNvPr id="203" name="Google Shape;2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2200" y="1460250"/>
            <a:ext cx="5279401" cy="191329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4" name="Google Shape;20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2200" y="3478825"/>
            <a:ext cx="5279400" cy="105878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"/>
          <p:cNvSpPr/>
          <p:nvPr/>
        </p:nvSpPr>
        <p:spPr>
          <a:xfrm>
            <a:off x="4535425" y="207450"/>
            <a:ext cx="4543500" cy="4771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NPC Ships</a:t>
            </a:r>
            <a:endParaRPr sz="1600"/>
          </a:p>
        </p:txBody>
      </p:sp>
      <p:sp>
        <p:nvSpPr>
          <p:cNvPr id="211" name="Google Shape;211;p21"/>
          <p:cNvSpPr txBox="1"/>
          <p:nvPr>
            <p:ph idx="1" type="body"/>
          </p:nvPr>
        </p:nvSpPr>
        <p:spPr>
          <a:xfrm>
            <a:off x="1297500" y="1259925"/>
            <a:ext cx="3531300" cy="8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NPC Ships position/rotation controlled by collision avoidance via raycasting and waypoint selection (target ship/turret or patrol coordinates)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12" name="Google Shape;212;p21"/>
          <p:cNvSpPr/>
          <p:nvPr/>
        </p:nvSpPr>
        <p:spPr>
          <a:xfrm>
            <a:off x="5101800" y="278897"/>
            <a:ext cx="1294800" cy="305400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Begin Scene</a:t>
            </a:r>
            <a:endParaRPr sz="1100"/>
          </a:p>
        </p:txBody>
      </p:sp>
      <p:sp>
        <p:nvSpPr>
          <p:cNvPr id="213" name="Google Shape;213;p21"/>
          <p:cNvSpPr/>
          <p:nvPr/>
        </p:nvSpPr>
        <p:spPr>
          <a:xfrm>
            <a:off x="4940825" y="2839538"/>
            <a:ext cx="1480800" cy="1030125"/>
          </a:xfrm>
          <a:prstGeom prst="flowChartDecis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Enemy ship/turret w/in range?</a:t>
            </a:r>
            <a:endParaRPr sz="500"/>
          </a:p>
        </p:txBody>
      </p:sp>
      <p:cxnSp>
        <p:nvCxnSpPr>
          <p:cNvPr id="214" name="Google Shape;214;p21"/>
          <p:cNvCxnSpPr>
            <a:stCxn id="212" idx="2"/>
            <a:endCxn id="215" idx="0"/>
          </p:cNvCxnSpPr>
          <p:nvPr/>
        </p:nvCxnSpPr>
        <p:spPr>
          <a:xfrm>
            <a:off x="5749200" y="584297"/>
            <a:ext cx="0" cy="20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6" name="Google Shape;216;p21"/>
          <p:cNvSpPr/>
          <p:nvPr/>
        </p:nvSpPr>
        <p:spPr>
          <a:xfrm>
            <a:off x="5033825" y="2108638"/>
            <a:ext cx="1294800" cy="407775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Move to Waypoint</a:t>
            </a:r>
            <a:endParaRPr sz="1100"/>
          </a:p>
        </p:txBody>
      </p:sp>
      <p:sp>
        <p:nvSpPr>
          <p:cNvPr id="217" name="Google Shape;217;p21"/>
          <p:cNvSpPr txBox="1"/>
          <p:nvPr/>
        </p:nvSpPr>
        <p:spPr>
          <a:xfrm>
            <a:off x="6851038" y="1390825"/>
            <a:ext cx="40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p21"/>
          <p:cNvSpPr txBox="1"/>
          <p:nvPr/>
        </p:nvSpPr>
        <p:spPr>
          <a:xfrm>
            <a:off x="4828800" y="1355063"/>
            <a:ext cx="40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Yes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21"/>
          <p:cNvSpPr txBox="1"/>
          <p:nvPr/>
        </p:nvSpPr>
        <p:spPr>
          <a:xfrm>
            <a:off x="7606875" y="278900"/>
            <a:ext cx="14367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NPC Ship Control</a:t>
            </a:r>
            <a:endParaRPr/>
          </a:p>
        </p:txBody>
      </p:sp>
      <p:sp>
        <p:nvSpPr>
          <p:cNvPr id="220" name="Google Shape;220;p21"/>
          <p:cNvSpPr/>
          <p:nvPr/>
        </p:nvSpPr>
        <p:spPr>
          <a:xfrm>
            <a:off x="5033825" y="4092413"/>
            <a:ext cx="1294800" cy="407775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Assign Target</a:t>
            </a:r>
            <a:endParaRPr sz="1100"/>
          </a:p>
        </p:txBody>
      </p:sp>
      <p:sp>
        <p:nvSpPr>
          <p:cNvPr id="221" name="Google Shape;221;p21"/>
          <p:cNvSpPr/>
          <p:nvPr/>
        </p:nvSpPr>
        <p:spPr>
          <a:xfrm>
            <a:off x="7098463" y="2108650"/>
            <a:ext cx="1294800" cy="407775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Move to Target</a:t>
            </a:r>
            <a:endParaRPr sz="1100"/>
          </a:p>
        </p:txBody>
      </p:sp>
      <p:sp>
        <p:nvSpPr>
          <p:cNvPr id="222" name="Google Shape;222;p21"/>
          <p:cNvSpPr/>
          <p:nvPr/>
        </p:nvSpPr>
        <p:spPr>
          <a:xfrm>
            <a:off x="7005475" y="2839550"/>
            <a:ext cx="1480800" cy="1030125"/>
          </a:xfrm>
          <a:prstGeom prst="flowChartDecis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Enemy ship/turret out of range?</a:t>
            </a:r>
            <a:endParaRPr sz="500"/>
          </a:p>
        </p:txBody>
      </p:sp>
      <p:sp>
        <p:nvSpPr>
          <p:cNvPr id="215" name="Google Shape;215;p21"/>
          <p:cNvSpPr/>
          <p:nvPr/>
        </p:nvSpPr>
        <p:spPr>
          <a:xfrm>
            <a:off x="4955750" y="788263"/>
            <a:ext cx="1586900" cy="1030125"/>
          </a:xfrm>
          <a:prstGeom prst="flowChartDecis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Maneuvering required?</a:t>
            </a:r>
            <a:endParaRPr sz="500"/>
          </a:p>
        </p:txBody>
      </p:sp>
      <p:sp>
        <p:nvSpPr>
          <p:cNvPr id="223" name="Google Shape;223;p21"/>
          <p:cNvSpPr/>
          <p:nvPr/>
        </p:nvSpPr>
        <p:spPr>
          <a:xfrm>
            <a:off x="6952425" y="788275"/>
            <a:ext cx="1586900" cy="1030125"/>
          </a:xfrm>
          <a:prstGeom prst="flowChartDecis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Target available?</a:t>
            </a:r>
            <a:endParaRPr sz="500"/>
          </a:p>
        </p:txBody>
      </p:sp>
      <p:cxnSp>
        <p:nvCxnSpPr>
          <p:cNvPr id="224" name="Google Shape;224;p21"/>
          <p:cNvCxnSpPr>
            <a:endCxn id="223" idx="0"/>
          </p:cNvCxnSpPr>
          <p:nvPr/>
        </p:nvCxnSpPr>
        <p:spPr>
          <a:xfrm flipH="1" rot="10800000">
            <a:off x="6542575" y="788275"/>
            <a:ext cx="1203300" cy="515100"/>
          </a:xfrm>
          <a:prstGeom prst="bentConnector4">
            <a:avLst>
              <a:gd fmla="val 10955" name="adj1"/>
              <a:gd fmla="val 146229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5" name="Google Shape;225;p21"/>
          <p:cNvCxnSpPr>
            <a:stCxn id="223" idx="2"/>
            <a:endCxn id="221" idx="0"/>
          </p:cNvCxnSpPr>
          <p:nvPr/>
        </p:nvCxnSpPr>
        <p:spPr>
          <a:xfrm>
            <a:off x="7745875" y="1818400"/>
            <a:ext cx="0" cy="29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6" name="Google Shape;226;p21"/>
          <p:cNvCxnSpPr>
            <a:stCxn id="223" idx="1"/>
            <a:endCxn id="216" idx="3"/>
          </p:cNvCxnSpPr>
          <p:nvPr/>
        </p:nvCxnSpPr>
        <p:spPr>
          <a:xfrm flipH="1">
            <a:off x="6328725" y="1303338"/>
            <a:ext cx="623700" cy="1009200"/>
          </a:xfrm>
          <a:prstGeom prst="bentConnector3">
            <a:avLst>
              <a:gd fmla="val 2393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7" name="Google Shape;227;p21"/>
          <p:cNvCxnSpPr>
            <a:stCxn id="215" idx="1"/>
            <a:endCxn id="215" idx="0"/>
          </p:cNvCxnSpPr>
          <p:nvPr/>
        </p:nvCxnSpPr>
        <p:spPr>
          <a:xfrm flipH="1" rot="10800000">
            <a:off x="4955750" y="788225"/>
            <a:ext cx="793500" cy="515100"/>
          </a:xfrm>
          <a:prstGeom prst="bentConnector4">
            <a:avLst>
              <a:gd fmla="val -30009" name="adj1"/>
              <a:gd fmla="val 123864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" name="Google Shape;228;p21"/>
          <p:cNvCxnSpPr>
            <a:stCxn id="216" idx="2"/>
            <a:endCxn id="213" idx="0"/>
          </p:cNvCxnSpPr>
          <p:nvPr/>
        </p:nvCxnSpPr>
        <p:spPr>
          <a:xfrm>
            <a:off x="5681225" y="2516413"/>
            <a:ext cx="0" cy="32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9" name="Google Shape;229;p21"/>
          <p:cNvCxnSpPr>
            <a:stCxn id="221" idx="2"/>
            <a:endCxn id="222" idx="0"/>
          </p:cNvCxnSpPr>
          <p:nvPr/>
        </p:nvCxnSpPr>
        <p:spPr>
          <a:xfrm>
            <a:off x="7745863" y="2516425"/>
            <a:ext cx="0" cy="32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0" name="Google Shape;230;p21"/>
          <p:cNvSpPr/>
          <p:nvPr/>
        </p:nvSpPr>
        <p:spPr>
          <a:xfrm>
            <a:off x="7098475" y="4124288"/>
            <a:ext cx="1294800" cy="407775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Clear Target &amp; Select Waypoint</a:t>
            </a:r>
            <a:endParaRPr sz="1100"/>
          </a:p>
        </p:txBody>
      </p:sp>
      <p:cxnSp>
        <p:nvCxnSpPr>
          <p:cNvPr id="231" name="Google Shape;231;p21"/>
          <p:cNvCxnSpPr>
            <a:stCxn id="213" idx="2"/>
            <a:endCxn id="220" idx="0"/>
          </p:cNvCxnSpPr>
          <p:nvPr/>
        </p:nvCxnSpPr>
        <p:spPr>
          <a:xfrm>
            <a:off x="5681225" y="3869663"/>
            <a:ext cx="0" cy="22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2" name="Google Shape;232;p21"/>
          <p:cNvCxnSpPr>
            <a:stCxn id="222" idx="2"/>
            <a:endCxn id="230" idx="0"/>
          </p:cNvCxnSpPr>
          <p:nvPr/>
        </p:nvCxnSpPr>
        <p:spPr>
          <a:xfrm>
            <a:off x="7745875" y="3869675"/>
            <a:ext cx="0" cy="25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3" name="Google Shape;233;p21"/>
          <p:cNvCxnSpPr>
            <a:stCxn id="220" idx="2"/>
          </p:cNvCxnSpPr>
          <p:nvPr/>
        </p:nvCxnSpPr>
        <p:spPr>
          <a:xfrm flipH="1" rot="5400000">
            <a:off x="3602225" y="2421188"/>
            <a:ext cx="3191100" cy="966900"/>
          </a:xfrm>
          <a:prstGeom prst="bentConnector3">
            <a:avLst>
              <a:gd fmla="val -746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4" name="Google Shape;234;p21"/>
          <p:cNvCxnSpPr>
            <a:stCxn id="230" idx="2"/>
          </p:cNvCxnSpPr>
          <p:nvPr/>
        </p:nvCxnSpPr>
        <p:spPr>
          <a:xfrm rot="5400000">
            <a:off x="6614725" y="3604613"/>
            <a:ext cx="203700" cy="20586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5" name="Google Shape;235;p21"/>
          <p:cNvSpPr txBox="1"/>
          <p:nvPr/>
        </p:nvSpPr>
        <p:spPr>
          <a:xfrm>
            <a:off x="5716888" y="3804113"/>
            <a:ext cx="40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Yes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p21"/>
          <p:cNvSpPr txBox="1"/>
          <p:nvPr/>
        </p:nvSpPr>
        <p:spPr>
          <a:xfrm>
            <a:off x="7793638" y="3820013"/>
            <a:ext cx="40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Yes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p21"/>
          <p:cNvSpPr txBox="1"/>
          <p:nvPr/>
        </p:nvSpPr>
        <p:spPr>
          <a:xfrm>
            <a:off x="7745863" y="1786588"/>
            <a:ext cx="40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Yes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8" name="Google Shape;238;p21"/>
          <p:cNvSpPr txBox="1"/>
          <p:nvPr/>
        </p:nvSpPr>
        <p:spPr>
          <a:xfrm>
            <a:off x="6328613" y="807313"/>
            <a:ext cx="40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9" name="Google Shape;239;p21"/>
          <p:cNvSpPr txBox="1"/>
          <p:nvPr/>
        </p:nvSpPr>
        <p:spPr>
          <a:xfrm>
            <a:off x="8539313" y="2923900"/>
            <a:ext cx="40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0" name="Google Shape;240;p21"/>
          <p:cNvSpPr txBox="1"/>
          <p:nvPr/>
        </p:nvSpPr>
        <p:spPr>
          <a:xfrm>
            <a:off x="4758438" y="2900875"/>
            <a:ext cx="40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41" name="Google Shape;241;p21"/>
          <p:cNvCxnSpPr>
            <a:stCxn id="222" idx="3"/>
          </p:cNvCxnSpPr>
          <p:nvPr/>
        </p:nvCxnSpPr>
        <p:spPr>
          <a:xfrm flipH="1">
            <a:off x="7747375" y="3354613"/>
            <a:ext cx="738900" cy="1381200"/>
          </a:xfrm>
          <a:prstGeom prst="bentConnector4">
            <a:avLst>
              <a:gd fmla="val -32227" name="adj1"/>
              <a:gd fmla="val 99995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2" name="Google Shape;2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1001" y="2108652"/>
            <a:ext cx="2872975" cy="267089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3" name="Google Shape;243;p21"/>
          <p:cNvSpPr txBox="1"/>
          <p:nvPr/>
        </p:nvSpPr>
        <p:spPr>
          <a:xfrm>
            <a:off x="1390974" y="4779550"/>
            <a:ext cx="28731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Red &amp; Yellow Rays for Collision Avoidance</a:t>
            </a:r>
            <a:endParaRPr sz="9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44" name="Google Shape;244;p21"/>
          <p:cNvCxnSpPr/>
          <p:nvPr/>
        </p:nvCxnSpPr>
        <p:spPr>
          <a:xfrm flipH="1">
            <a:off x="4720325" y="3354600"/>
            <a:ext cx="2205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